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91B8A2-4655-4F5B-A0B5-847334C0386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2A6EA2-1E8B-424F-9C9E-86CFEFC256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2vdfl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esoam%C3%A9rica" TargetMode="External"/><Relationship Id="rId7" Type="http://schemas.openxmlformats.org/officeDocument/2006/relationships/hyperlink" Target="https://es.wikipedia.org/wiki/Tradici%C3%B3n" TargetMode="External"/><Relationship Id="rId2" Type="http://schemas.openxmlformats.org/officeDocument/2006/relationships/hyperlink" Target="https://es.wikipedia.org/wiki/Idioma_n%C3%A1huat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Brujer%C3%ADa" TargetMode="External"/><Relationship Id="rId5" Type="http://schemas.openxmlformats.org/officeDocument/2006/relationships/hyperlink" Target="https://es.wikipedia.org/wiki/Ind%C3%ADgenas" TargetMode="External"/><Relationship Id="rId4" Type="http://schemas.openxmlformats.org/officeDocument/2006/relationships/hyperlink" Target="https://es.wikipedia.org/wiki/Alter_eg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E_NWdXFv_B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r>
              <a:rPr lang="en-US" dirty="0" smtClean="0"/>
              <a:t> </a:t>
            </a:r>
            <a:r>
              <a:rPr lang="en-US" dirty="0" err="1" smtClean="0"/>
              <a:t>culturales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“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café”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Dra. Allen</a:t>
            </a:r>
            <a:endParaRPr lang="en-US" dirty="0"/>
          </a:p>
        </p:txBody>
      </p:sp>
      <p:pic>
        <p:nvPicPr>
          <p:cNvPr id="4" name="Picture 3" descr="Café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382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Danzantes Zapotecas en Monte Albán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249" y="2020848"/>
            <a:ext cx="5193990" cy="3895493"/>
          </a:xfr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8951" y="2043850"/>
            <a:ext cx="5174787" cy="38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Caracol</a:t>
            </a:r>
            <a:r>
              <a:rPr lang="en-US" dirty="0" smtClean="0"/>
              <a:t>, </a:t>
            </a:r>
            <a:r>
              <a:rPr lang="en-US" dirty="0" err="1" smtClean="0"/>
              <a:t>Caracol</a:t>
            </a:r>
            <a:r>
              <a:rPr lang="en-US" dirty="0" smtClean="0"/>
              <a:t>, </a:t>
            </a:r>
            <a:r>
              <a:rPr lang="en-US" dirty="0" err="1" smtClean="0"/>
              <a:t>Caracolito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Juego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>
                <a:hlinkClick r:id="rId2"/>
              </a:rPr>
              <a:t>canci</a:t>
            </a:r>
            <a:r>
              <a:rPr lang="es-ES" dirty="0" err="1" smtClean="0"/>
              <a:t>ón</a:t>
            </a:r>
            <a:r>
              <a:rPr lang="es-ES" dirty="0" smtClean="0"/>
              <a:t> infantil</a:t>
            </a:r>
            <a:endParaRPr lang="en-US" dirty="0" smtClean="0"/>
          </a:p>
          <a:p>
            <a:pPr marL="0" indent="0">
              <a:buNone/>
            </a:pPr>
            <a:r>
              <a:rPr lang="es-ES" dirty="0"/>
              <a:t>Caracolito, caracolito</a:t>
            </a:r>
          </a:p>
          <a:p>
            <a:pPr marL="0" indent="0">
              <a:buNone/>
            </a:pPr>
            <a:r>
              <a:rPr lang="es-ES" dirty="0"/>
              <a:t>quién te hizo tan chiquito</a:t>
            </a:r>
          </a:p>
          <a:p>
            <a:pPr marL="0" indent="0">
              <a:buNone/>
            </a:pPr>
            <a:r>
              <a:rPr lang="es-ES" dirty="0"/>
              <a:t>si tu te asomas hacia la arena</a:t>
            </a:r>
          </a:p>
          <a:p>
            <a:pPr marL="0" indent="0">
              <a:buNone/>
            </a:pPr>
            <a:r>
              <a:rPr lang="es-ES" dirty="0"/>
              <a:t>el agua te llevará</a:t>
            </a:r>
          </a:p>
          <a:p>
            <a:pPr marL="0" indent="0">
              <a:buNone/>
            </a:pPr>
            <a:r>
              <a:rPr lang="es-ES" dirty="0"/>
              <a:t>y el pobre caracolito</a:t>
            </a:r>
          </a:p>
          <a:p>
            <a:pPr marL="0" indent="0">
              <a:buNone/>
            </a:pPr>
            <a:r>
              <a:rPr lang="es-ES" dirty="0"/>
              <a:t>solito se quedará.</a:t>
            </a:r>
          </a:p>
          <a:p>
            <a:pPr marL="0" indent="0">
              <a:buNone/>
            </a:pPr>
            <a:r>
              <a:rPr lang="es-ES" dirty="0" err="1"/>
              <a:t>Caracolote</a:t>
            </a:r>
            <a:r>
              <a:rPr lang="es-ES" dirty="0"/>
              <a:t>, </a:t>
            </a:r>
            <a:r>
              <a:rPr lang="es-ES" dirty="0" err="1"/>
              <a:t>caracolote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quién te hizo tan grandote</a:t>
            </a:r>
          </a:p>
          <a:p>
            <a:pPr marL="0" indent="0">
              <a:buNone/>
            </a:pPr>
            <a:r>
              <a:rPr lang="es-ES" dirty="0"/>
              <a:t>si tu te asomas hacia la arena</a:t>
            </a:r>
          </a:p>
          <a:p>
            <a:pPr marL="0" indent="0">
              <a:buNone/>
            </a:pPr>
            <a:r>
              <a:rPr lang="es-ES" dirty="0"/>
              <a:t>el agua te llevará</a:t>
            </a:r>
          </a:p>
          <a:p>
            <a:pPr marL="0" indent="0">
              <a:buNone/>
            </a:pPr>
            <a:r>
              <a:rPr lang="es-ES" dirty="0"/>
              <a:t>y el pobre </a:t>
            </a:r>
            <a:r>
              <a:rPr lang="es-ES" dirty="0" err="1"/>
              <a:t>caracolote</a:t>
            </a:r>
            <a:endParaRPr lang="es-ES" dirty="0"/>
          </a:p>
          <a:p>
            <a:pPr marL="0" indent="0">
              <a:buNone/>
            </a:pPr>
            <a:r>
              <a:rPr lang="es-ES" dirty="0" err="1"/>
              <a:t>solote</a:t>
            </a:r>
            <a:r>
              <a:rPr lang="es-ES" dirty="0"/>
              <a:t> se quedará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2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Nahual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/>
              <a:t>Nahual</a:t>
            </a:r>
            <a:r>
              <a:rPr lang="es-ES" dirty="0"/>
              <a:t> o </a:t>
            </a:r>
            <a:r>
              <a:rPr lang="es-ES" b="1" dirty="0"/>
              <a:t>nagual</a:t>
            </a:r>
            <a:r>
              <a:rPr lang="es-ES" dirty="0"/>
              <a:t>, </a:t>
            </a:r>
            <a:r>
              <a:rPr lang="es-ES" dirty="0" smtClean="0"/>
              <a:t>incluso</a:t>
            </a:r>
            <a:r>
              <a:rPr lang="es-ES" dirty="0"/>
              <a:t> </a:t>
            </a:r>
            <a:r>
              <a:rPr lang="es-ES" b="1" dirty="0" err="1"/>
              <a:t>nawal</a:t>
            </a:r>
            <a:r>
              <a:rPr lang="es-ES" dirty="0" smtClean="0"/>
              <a:t>,</a:t>
            </a:r>
            <a:r>
              <a:rPr lang="es-ES" dirty="0"/>
              <a:t> (en </a:t>
            </a:r>
            <a:r>
              <a:rPr lang="es-ES" dirty="0">
                <a:hlinkClick r:id="rId2" tooltip="Idioma náhuatl"/>
              </a:rPr>
              <a:t>náhuatl</a:t>
            </a:r>
            <a:r>
              <a:rPr lang="es-ES" dirty="0"/>
              <a:t>: </a:t>
            </a:r>
            <a:r>
              <a:rPr lang="es-ES" i="1" dirty="0" err="1"/>
              <a:t>nahualli</a:t>
            </a:r>
            <a:r>
              <a:rPr lang="es-ES" dirty="0"/>
              <a:t>, ‘</a:t>
            </a:r>
            <a:r>
              <a:rPr lang="es-ES" i="1" dirty="0"/>
              <a:t>oculto, escondido, disfraz</a:t>
            </a:r>
            <a:r>
              <a:rPr lang="es-ES" dirty="0" smtClean="0"/>
              <a:t>’),dentro </a:t>
            </a:r>
            <a:r>
              <a:rPr lang="es-ES" dirty="0"/>
              <a:t>de las creencias </a:t>
            </a:r>
            <a:r>
              <a:rPr lang="es-ES" dirty="0">
                <a:hlinkClick r:id="rId3" tooltip="Mesoamérica"/>
              </a:rPr>
              <a:t>mesoamericanas</a:t>
            </a:r>
            <a:r>
              <a:rPr lang="es-ES" dirty="0"/>
              <a:t>, es una especie de brujo o ser sobrenatural que tiene la capacidad de tomar forma animal. El término refiere tanto a la persona que tiene esa capacidad como al animal mismo que hace las veces de su </a:t>
            </a:r>
            <a:r>
              <a:rPr lang="es-ES" i="1" dirty="0">
                <a:hlinkClick r:id="rId4" tooltip="Alter ego"/>
              </a:rPr>
              <a:t>alter ego</a:t>
            </a:r>
            <a:r>
              <a:rPr lang="es-ES" dirty="0"/>
              <a:t> o animal tutelar</a:t>
            </a:r>
            <a:r>
              <a:rPr lang="es-ES" dirty="0" smtClean="0"/>
              <a:t>.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Más </a:t>
            </a:r>
            <a:r>
              <a:rPr lang="es-ES" dirty="0"/>
              <a:t>comúnmente, entre los grupos </a:t>
            </a:r>
            <a:r>
              <a:rPr lang="es-ES" dirty="0">
                <a:hlinkClick r:id="rId5" tooltip="Indígenas"/>
              </a:rPr>
              <a:t>indígenas</a:t>
            </a:r>
            <a:r>
              <a:rPr lang="es-ES" dirty="0"/>
              <a:t> </a:t>
            </a:r>
            <a:r>
              <a:rPr lang="es-ES" dirty="0" smtClean="0"/>
              <a:t>se denomina</a:t>
            </a:r>
            <a:r>
              <a:rPr lang="es-ES" dirty="0"/>
              <a:t> </a:t>
            </a:r>
            <a:r>
              <a:rPr lang="es-ES" i="1" dirty="0"/>
              <a:t>nahualismo</a:t>
            </a:r>
            <a:r>
              <a:rPr lang="es-ES" dirty="0"/>
              <a:t> a la práctica o capacidad de algunas personas para transformarse en animales, elementos de la naturaleza o realizar actos de </a:t>
            </a:r>
            <a:r>
              <a:rPr lang="es-ES" dirty="0">
                <a:hlinkClick r:id="rId6" tooltip="Brujería"/>
              </a:rPr>
              <a:t>brujería</a:t>
            </a:r>
            <a:r>
              <a:rPr lang="es-ES" dirty="0" smtClean="0"/>
              <a:t>.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De </a:t>
            </a:r>
            <a:r>
              <a:rPr lang="es-ES" dirty="0"/>
              <a:t>acuerdo con algunas </a:t>
            </a:r>
            <a:r>
              <a:rPr lang="es-ES" dirty="0">
                <a:hlinkClick r:id="rId7" tooltip="Tradición"/>
              </a:rPr>
              <a:t>tradiciones</a:t>
            </a:r>
            <a:r>
              <a:rPr lang="es-ES" dirty="0"/>
              <a:t>, se dice que cada persona, al momento de nacer, tiene ya el espíritu de un animal, que se encarga de protegerlo y guiarlo. Estos espíritus usualmente se manifiestan sólo como una imagen que aconseja en sueños o con cierta afinidad al animal que tomó a la persona como su protegida. </a:t>
            </a:r>
          </a:p>
          <a:p>
            <a:pPr marL="0" indent="0">
              <a:buNone/>
            </a:pPr>
            <a:r>
              <a:rPr lang="es-ES" dirty="0" smtClean="0"/>
              <a:t>(Wikipedia)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tamaños de bebida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Chicozapotl</a:t>
            </a:r>
            <a:r>
              <a:rPr lang="es-ES" dirty="0" smtClean="0"/>
              <a:t>: fruta dulce</a:t>
            </a:r>
          </a:p>
          <a:p>
            <a:r>
              <a:rPr lang="es-ES" dirty="0" err="1" smtClean="0"/>
              <a:t>Itzcuintli</a:t>
            </a:r>
            <a:r>
              <a:rPr lang="es-ES" dirty="0" smtClean="0"/>
              <a:t>: pequeño perro sin pelo</a:t>
            </a:r>
          </a:p>
          <a:p>
            <a:r>
              <a:rPr lang="es-ES" dirty="0" smtClean="0"/>
              <a:t>Tlatoani Tonatiuh: el rey Sol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540114" cy="18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7687"/>
            <a:ext cx="2652712" cy="26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2364723" cy="13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Náhuatl en México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El náhuatl es la lengua nativa con mayor número de hablantes en México, con aproximadamente un millón y medio, la mayoría bilingüe con el español.  -</a:t>
            </a:r>
            <a:r>
              <a:rPr lang="es-ES" dirty="0" err="1" smtClean="0"/>
              <a:t>Wikipedia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hablantes</a:t>
            </a:r>
            <a:r>
              <a:rPr lang="en-US" dirty="0" smtClean="0"/>
              <a:t> de </a:t>
            </a:r>
            <a:r>
              <a:rPr lang="en-US" dirty="0" err="1" smtClean="0"/>
              <a:t>náhautl</a:t>
            </a:r>
            <a:r>
              <a:rPr lang="en-US" dirty="0" smtClean="0"/>
              <a:t> en México en 2010</a:t>
            </a:r>
            <a:endParaRPr lang="en-US" dirty="0"/>
          </a:p>
        </p:txBody>
      </p:sp>
      <p:pic>
        <p:nvPicPr>
          <p:cNvPr id="4" name="Content Placeholder 3" descr="Nahuatl_speakers_in_Mexico_in_2010.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7069521" cy="4873625"/>
          </a:xfrm>
        </p:spPr>
      </p:pic>
      <p:sp>
        <p:nvSpPr>
          <p:cNvPr id="5" name="TextBox 4"/>
          <p:cNvSpPr txBox="1"/>
          <p:nvPr/>
        </p:nvSpPr>
        <p:spPr>
          <a:xfrm>
            <a:off x="228600" y="59346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Goran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-en -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propio</a:t>
            </a:r>
            <a:r>
              <a:rPr lang="en-US" dirty="0" smtClean="0"/>
              <a:t>. https://commons.wikimedia.org/w/index.php?curid=30752463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Popocatépetl</a:t>
            </a:r>
            <a:endParaRPr lang="en-US" dirty="0"/>
          </a:p>
        </p:txBody>
      </p:sp>
      <p:pic>
        <p:nvPicPr>
          <p:cNvPr id="6" name="Content Placeholder 5" descr="mexican-volcano-forces-evacuatio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85472"/>
            <a:ext cx="3657600" cy="2401455"/>
          </a:xfrm>
        </p:spPr>
      </p:pic>
      <p:pic>
        <p:nvPicPr>
          <p:cNvPr id="7" name="Content Placeholder 6" descr="4541-volcano Popocatept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665716"/>
            <a:ext cx="3657600" cy="2440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Chichen </a:t>
            </a:r>
            <a:r>
              <a:rPr lang="es-ES" dirty="0" err="1" smtClean="0"/>
              <a:t>ItzÁ</a:t>
            </a:r>
            <a:r>
              <a:rPr lang="es-ES" smtClean="0"/>
              <a:t>, pirámide </a:t>
            </a:r>
            <a:r>
              <a:rPr lang="es-ES" dirty="0" smtClean="0"/>
              <a:t>maya</a:t>
            </a:r>
            <a:endParaRPr lang="es-ES" dirty="0"/>
          </a:p>
        </p:txBody>
      </p:sp>
      <p:pic>
        <p:nvPicPr>
          <p:cNvPr id="6" name="Content Placeholder 5" descr="kukulkan-pyramid-in-chichen-itza_28011_600x45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b="6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65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Moctezuma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Moctezuma </a:t>
            </a:r>
            <a:r>
              <a:rPr lang="es-ES" b="1" dirty="0" err="1" smtClean="0"/>
              <a:t>Xocoyotzin</a:t>
            </a:r>
            <a:r>
              <a:rPr lang="es-ES" dirty="0" smtClean="0"/>
              <a:t> (en náhuatl </a:t>
            </a:r>
            <a:r>
              <a:rPr lang="es-ES" i="1" dirty="0" err="1" smtClean="0"/>
              <a:t>Motēcuhzōma</a:t>
            </a:r>
            <a:r>
              <a:rPr lang="es-ES" i="1" dirty="0" smtClean="0"/>
              <a:t> </a:t>
            </a:r>
            <a:r>
              <a:rPr lang="es-ES" i="1" dirty="0" err="1" smtClean="0"/>
              <a:t>Xōcoyōtzin</a:t>
            </a:r>
            <a:r>
              <a:rPr lang="es-ES" dirty="0" smtClean="0"/>
              <a:t>; AFI [</a:t>
            </a:r>
            <a:r>
              <a:rPr lang="es-ES" dirty="0" err="1" smtClean="0"/>
              <a:t>moteːkʷ'soːma</a:t>
            </a:r>
            <a:r>
              <a:rPr lang="es-ES" dirty="0" smtClean="0"/>
              <a:t> </a:t>
            </a:r>
            <a:r>
              <a:rPr lang="es-ES" dirty="0" err="1" smtClean="0"/>
              <a:t>ʃoːko'joːtsin</a:t>
            </a:r>
            <a:r>
              <a:rPr lang="es-ES" dirty="0" smtClean="0"/>
              <a:t>]: 'Moctezuma el joven') o </a:t>
            </a:r>
            <a:r>
              <a:rPr lang="es-ES" b="1" dirty="0" smtClean="0"/>
              <a:t>Moctezuma II</a:t>
            </a:r>
            <a:r>
              <a:rPr lang="es-ES" dirty="0" smtClean="0"/>
              <a:t> (1466-29 de junio de 1520) fue </a:t>
            </a:r>
            <a:r>
              <a:rPr lang="es-ES" dirty="0" err="1" smtClean="0"/>
              <a:t>huey</a:t>
            </a:r>
            <a:r>
              <a:rPr lang="es-ES" dirty="0" smtClean="0"/>
              <a:t> tlatoani de los mexicas entre 1502-1520. </a:t>
            </a:r>
            <a:r>
              <a:rPr lang="es-ES" dirty="0" smtClean="0"/>
              <a:t>La ortografía</a:t>
            </a:r>
            <a:r>
              <a:rPr lang="es-ES" dirty="0" smtClean="0"/>
              <a:t> </a:t>
            </a:r>
            <a:r>
              <a:rPr lang="es-ES" i="1" dirty="0" smtClean="0"/>
              <a:t>Moctezuma</a:t>
            </a:r>
            <a:r>
              <a:rPr lang="es-ES" dirty="0" smtClean="0"/>
              <a:t> es la más frecuente y moderna; no obstante, Hernán Cortés transcribió su nombre como </a:t>
            </a:r>
            <a:r>
              <a:rPr lang="es-ES" i="1" dirty="0" err="1" smtClean="0"/>
              <a:t>Mutecçuma</a:t>
            </a:r>
            <a:r>
              <a:rPr lang="es-ES" dirty="0" smtClean="0"/>
              <a:t> o </a:t>
            </a:r>
            <a:r>
              <a:rPr lang="es-ES" i="1" dirty="0" smtClean="0"/>
              <a:t>Muteçuma</a:t>
            </a:r>
            <a:r>
              <a:rPr lang="es-ES" u="sng" baseline="30000" dirty="0" smtClean="0"/>
              <a:t>1</a:t>
            </a:r>
            <a:r>
              <a:rPr lang="es-ES" dirty="0" smtClean="0"/>
              <a:t> y la mayoría de las fuentes de los siglos XVI y XVII refieren que su nombre fue </a:t>
            </a:r>
            <a:r>
              <a:rPr lang="es-ES" i="1" dirty="0" err="1" smtClean="0"/>
              <a:t>Motecuhzoma</a:t>
            </a:r>
            <a:r>
              <a:rPr lang="es-ES" dirty="0" smtClean="0"/>
              <a:t> incluido Fray Bernardino de Sahagún que usó una forma más próxima al náhuatl: </a:t>
            </a:r>
            <a:r>
              <a:rPr lang="es-ES" i="1" dirty="0" err="1" smtClean="0"/>
              <a:t>Motecuçoma</a:t>
            </a:r>
            <a:r>
              <a:rPr lang="es-ES" dirty="0" smtClean="0"/>
              <a:t> y </a:t>
            </a:r>
            <a:r>
              <a:rPr lang="es-ES" i="1" dirty="0" err="1" smtClean="0"/>
              <a:t>Motecuhzomatzin</a:t>
            </a:r>
            <a:r>
              <a:rPr lang="es-ES" dirty="0" smtClean="0"/>
              <a:t>. Por razones de cortesía y respeto real se agregaba con frecuencia </a:t>
            </a:r>
            <a:r>
              <a:rPr lang="es-ES" i="1" dirty="0" smtClean="0"/>
              <a:t>-</a:t>
            </a:r>
            <a:r>
              <a:rPr lang="es-ES" i="1" dirty="0" err="1" smtClean="0"/>
              <a:t>tzin</a:t>
            </a:r>
            <a:r>
              <a:rPr lang="es-ES" dirty="0" smtClean="0"/>
              <a:t> (sufijo reverencial en náhuatl) para llamarlo.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Moctezuma</a:t>
            </a:r>
            <a:endParaRPr lang="en-US" dirty="0"/>
          </a:p>
        </p:txBody>
      </p:sp>
      <p:pic>
        <p:nvPicPr>
          <p:cNvPr id="4" name="Content Placeholder 3" descr="Moctezuma_Mendo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295400"/>
            <a:ext cx="2901696" cy="477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Como se </a:t>
            </a:r>
            <a:r>
              <a:rPr lang="en-US" dirty="0" err="1" smtClean="0"/>
              <a:t>usa</a:t>
            </a:r>
            <a:r>
              <a:rPr lang="en-US" dirty="0" smtClean="0"/>
              <a:t> el </a:t>
            </a:r>
            <a:r>
              <a:rPr lang="en-US" dirty="0" err="1" smtClean="0">
                <a:hlinkClick r:id="rId2"/>
              </a:rPr>
              <a:t>metate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etate1-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124200"/>
            <a:ext cx="5029200" cy="3092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zapotecas</a:t>
            </a:r>
            <a:endParaRPr lang="en-US" dirty="0"/>
          </a:p>
        </p:txBody>
      </p:sp>
      <p:pic>
        <p:nvPicPr>
          <p:cNvPr id="4" name="Content Placeholder 3" descr="mapa cultura zapote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04925" y="2465387"/>
            <a:ext cx="5772150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757</TotalTime>
  <Words>147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Referencias culturales en “Vamos por un café”</vt:lpstr>
      <vt:lpstr>Náhuatl en México</vt:lpstr>
      <vt:lpstr>Número de hablantes de náhautl en México en 2010</vt:lpstr>
      <vt:lpstr>Popocatépetl</vt:lpstr>
      <vt:lpstr>Chichen ItzÁ, pirámide maya</vt:lpstr>
      <vt:lpstr>Moctezuma</vt:lpstr>
      <vt:lpstr>Moctezuma</vt:lpstr>
      <vt:lpstr>metate</vt:lpstr>
      <vt:lpstr>Los zapotecas</vt:lpstr>
      <vt:lpstr>Danzantes Zapotecas en Monte Albán</vt:lpstr>
      <vt:lpstr>Caracol, Caracol, Caracolito</vt:lpstr>
      <vt:lpstr>Nahual</vt:lpstr>
      <vt:lpstr>Los tamaños de bebida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por un caf</dc:title>
  <dc:creator>User</dc:creator>
  <cp:lastModifiedBy>Heather Allen</cp:lastModifiedBy>
  <cp:revision>34</cp:revision>
  <dcterms:created xsi:type="dcterms:W3CDTF">2016-08-25T14:45:03Z</dcterms:created>
  <dcterms:modified xsi:type="dcterms:W3CDTF">2018-01-23T17:37:13Z</dcterms:modified>
</cp:coreProperties>
</file>